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20"/>
  </p:notesMasterIdLst>
  <p:sldIdLst>
    <p:sldId id="276" r:id="rId2"/>
    <p:sldId id="267" r:id="rId3"/>
    <p:sldId id="269" r:id="rId4"/>
    <p:sldId id="271" r:id="rId5"/>
    <p:sldId id="273" r:id="rId6"/>
    <p:sldId id="277" r:id="rId7"/>
    <p:sldId id="279" r:id="rId8"/>
    <p:sldId id="282" r:id="rId9"/>
    <p:sldId id="278" r:id="rId10"/>
    <p:sldId id="283" r:id="rId11"/>
    <p:sldId id="286" r:id="rId12"/>
    <p:sldId id="281" r:id="rId13"/>
    <p:sldId id="289" r:id="rId14"/>
    <p:sldId id="287" r:id="rId15"/>
    <p:sldId id="288" r:id="rId16"/>
    <p:sldId id="284" r:id="rId17"/>
    <p:sldId id="275" r:id="rId18"/>
    <p:sldId id="280" r:id="rId19"/>
  </p:sldIdLst>
  <p:sldSz cx="12192000" cy="6858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aleway Black" pitchFamily="2" charset="0"/>
      <p:bold r:id="rId31"/>
      <p:boldItalic r:id="rId32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76"/>
            <p14:sldId id="267"/>
            <p14:sldId id="269"/>
            <p14:sldId id="271"/>
            <p14:sldId id="273"/>
            <p14:sldId id="277"/>
            <p14:sldId id="279"/>
            <p14:sldId id="282"/>
            <p14:sldId id="278"/>
            <p14:sldId id="283"/>
            <p14:sldId id="286"/>
            <p14:sldId id="281"/>
            <p14:sldId id="289"/>
            <p14:sldId id="287"/>
            <p14:sldId id="288"/>
            <p14:sldId id="28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663300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8BC66C-84A6-B4C0-D34B-D8CE3A49EAA5}" v="12" dt="2025-09-26T06:19:37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6"/>
    <p:restoredTop sz="96860"/>
  </p:normalViewPr>
  <p:slideViewPr>
    <p:cSldViewPr snapToGrid="0" snapToObjects="1">
      <p:cViewPr varScale="1">
        <p:scale>
          <a:sx n="106" d="100"/>
          <a:sy n="106" d="100"/>
        </p:scale>
        <p:origin x="107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12/31/2025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x-none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x-none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12/31/2025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hyperlink" Target="https://www.pexels.com/photo/monochrome-photo-of-math-formulas-3729557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exels.com/photo/monochrome-photo-of-math-formulas-3729557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0.wdp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www.pexels.com/photo/monochrome-photo-of-math-formulas-3729557/" TargetMode="External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5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pexels.com/photo/monochrome-photo-of-math-formulas-3729557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microsoft.com/office/2007/relationships/hdphoto" Target="../media/hdphoto10.wdp"/><Relationship Id="rId7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www.pexels.com/photo/monochrome-photo-of-math-formulas-3729557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www.pexels.com/photo/monochrome-photo-of-math-formulas-3729557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microsoft.com/office/2007/relationships/hdphoto" Target="../media/hdphoto10.wdp"/><Relationship Id="rId7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hyperlink" Target="https://www.pexels.com/photo/monochrome-photo-of-math-formulas-3729557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paper-message-note-391055/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hyperlink" Target="https://pixabay.com/en/meeting-room-table-business-1806702/" TargetMode="Externa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technofaq.org/posts/2023/06/simplify-and-secure-your-digital-presence-with-sms-man/" TargetMode="Externa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pxhere.com/es/photo/1130888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s://www.picpedia.org/highway-signs/s/survey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cpedia.org/highway-signs/s/survey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hyperlink" Target="https://pixabay.com/de/sechskant-hex-gitter-abstrakt-866195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9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hyperlink" Target="https://www.picpedia.org/chalkboard/m/methodology.html" TargetMode="External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5D580-8B94-8836-E09F-5D5D3A5DC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8" y="194186"/>
            <a:ext cx="964687" cy="1162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6FDF5-1439-78AA-2A91-96775F9DC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7" b="94068" l="4082" r="94898">
                        <a14:foregroundMark x1="40816" y1="11864" x2="7143" y2="44915"/>
                        <a14:foregroundMark x1="7143" y1="44915" x2="17347" y2="85593"/>
                        <a14:foregroundMark x1="17347" y1="85593" x2="70408" y2="94915"/>
                        <a14:foregroundMark x1="70408" y1="94915" x2="96939" y2="55932"/>
                        <a14:foregroundMark x1="96939" y1="55932" x2="80612" y2="16102"/>
                        <a14:foregroundMark x1="80612" y1="16102" x2="27551" y2="6780"/>
                        <a14:foregroundMark x1="27551" y1="6780" x2="14286" y2="45763"/>
                        <a14:foregroundMark x1="14286" y1="45763" x2="19388" y2="84746"/>
                        <a14:foregroundMark x1="19388" y1="84746" x2="67347" y2="87288"/>
                        <a14:foregroundMark x1="67347" y1="87288" x2="90816" y2="50000"/>
                        <a14:foregroundMark x1="90816" y1="50000" x2="67347" y2="15254"/>
                        <a14:foregroundMark x1="67347" y1="15254" x2="94898" y2="50000"/>
                        <a14:foregroundMark x1="94898" y1="50000" x2="86735" y2="28814"/>
                        <a14:foregroundMark x1="10204" y1="66102" x2="6122" y2="45763"/>
                        <a14:foregroundMark x1="67347" y1="94915" x2="29592" y2="91525"/>
                        <a14:foregroundMark x1="70408" y1="9322" x2="66327" y2="10169"/>
                        <a14:foregroundMark x1="66327" y1="7627" x2="37755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67" y="194186"/>
            <a:ext cx="990599" cy="1192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71024-AE9D-A548-7082-DB56AA015C2D}"/>
              </a:ext>
            </a:extLst>
          </p:cNvPr>
          <p:cNvSpPr txBox="1"/>
          <p:nvPr/>
        </p:nvSpPr>
        <p:spPr>
          <a:xfrm>
            <a:off x="1763486" y="2255140"/>
            <a:ext cx="80429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 Project(BCG586)</a:t>
            </a:r>
          </a:p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on</a:t>
            </a:r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Title : SMS Spam Detection Using Explainable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B950E-6266-C1E0-6C4D-B5C7B5572FAF}"/>
              </a:ext>
            </a:extLst>
          </p:cNvPr>
          <p:cNvSpPr txBox="1"/>
          <p:nvPr/>
        </p:nvSpPr>
        <p:spPr>
          <a:xfrm>
            <a:off x="1616714" y="194186"/>
            <a:ext cx="8814216" cy="2035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|| Jai Sri </a:t>
            </a:r>
            <a:r>
              <a:rPr lang="en-US" sz="1800" b="1" dirty="0" err="1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Gurudev</a:t>
            </a:r>
            <a:r>
              <a:rPr lang="en-US" sz="18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 ||</a:t>
            </a:r>
            <a:endParaRPr lang="en-US" sz="1800" b="1" dirty="0">
              <a:solidFill>
                <a:srgbClr val="365F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/>
              <a:ea typeface="Times New Roman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BGSKH Education Trust (R.) – A unit of Sri </a:t>
            </a:r>
            <a:r>
              <a:rPr lang="en-US" sz="1800" b="1" dirty="0" err="1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Adichunchanagiri</a:t>
            </a:r>
            <a:r>
              <a:rPr lang="en-US" sz="18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1800" b="1" dirty="0" err="1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Shikshana</a:t>
            </a:r>
            <a:r>
              <a:rPr lang="en-US" sz="18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 Trust(R.)</a:t>
            </a:r>
            <a:endParaRPr lang="en-US" sz="1800" b="1" dirty="0">
              <a:solidFill>
                <a:srgbClr val="365F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/>
              <a:ea typeface="Times New Roman"/>
              <a:cs typeface="Times New Roman"/>
            </a:endParaRPr>
          </a:p>
          <a:p>
            <a:pPr marL="0" marR="0" algn="ctr">
              <a:spcBef>
                <a:spcPts val="1200"/>
              </a:spcBef>
              <a:spcAft>
                <a:spcPts val="0"/>
              </a:spcAft>
            </a:pPr>
            <a:r>
              <a:rPr lang="en-US" sz="3200" b="1" kern="0" dirty="0">
                <a:solidFill>
                  <a:srgbClr val="833C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BGS College of Engineering and Technology (BGSCET)</a:t>
            </a:r>
            <a:endParaRPr lang="en-US" sz="3200" b="1" kern="0" dirty="0">
              <a:solidFill>
                <a:srgbClr val="365F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/>
              <a:ea typeface="Times New Roman"/>
              <a:cs typeface="Times New Roman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Calibri"/>
                <a:cs typeface="Times New Roman"/>
              </a:rPr>
              <a:t>Mahalakshmi </a:t>
            </a:r>
            <a:r>
              <a:rPr lang="en-IN" sz="1600" b="1" kern="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Calibri"/>
                <a:cs typeface="Times New Roman"/>
              </a:rPr>
              <a:t>puram</a:t>
            </a:r>
            <a:r>
              <a:rPr lang="en-IN" sz="16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Calibri"/>
                <a:cs typeface="Times New Roman"/>
              </a:rPr>
              <a:t>, West of Chord Road, Bengaluru-560086</a:t>
            </a:r>
            <a:endParaRPr lang="en-US" sz="16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5F830-3083-87F2-98BC-C203B4B135D4}"/>
              </a:ext>
            </a:extLst>
          </p:cNvPr>
          <p:cNvSpPr txBox="1"/>
          <p:nvPr/>
        </p:nvSpPr>
        <p:spPr>
          <a:xfrm>
            <a:off x="460247" y="3747857"/>
            <a:ext cx="111271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Team Members  with USN                                                                                                     Guide Name</a:t>
            </a:r>
          </a:p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1. Niranjan K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(1MP23CG043)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	                                                                                                           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Mrs.Sanjitha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S  </a:t>
            </a:r>
          </a:p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2. Saniya BK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(1MP23CG051)                                                                                                                                 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Asst-Professor </a:t>
            </a:r>
          </a:p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3.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Shamya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MG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(1MP23CG053)</a:t>
            </a:r>
          </a:p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4.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Yashwanth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Kumar S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(1MP23CG063)</a:t>
            </a:r>
          </a:p>
          <a:p>
            <a:pPr algn="just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Black" pitchFamily="2" charset="0"/>
            </a:endParaRPr>
          </a:p>
          <a:p>
            <a:pPr algn="just"/>
            <a:endParaRPr 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Black" pitchFamily="2" charset="0"/>
            </a:endParaRPr>
          </a:p>
          <a:p>
            <a:pPr algn="just"/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Project Coordinator                                                                                                                  HOD</a:t>
            </a:r>
          </a:p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Mrs.Sanjitha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S                                                                                                                                                 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Dr.Madhu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Patil</a:t>
            </a:r>
          </a:p>
        </p:txBody>
      </p:sp>
    </p:spTree>
    <p:extLst>
      <p:ext uri="{BB962C8B-B14F-4D97-AF65-F5344CB8AC3E}">
        <p14:creationId xmlns:p14="http://schemas.microsoft.com/office/powerpoint/2010/main" val="284189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D6EFC-07E7-192D-8CA3-A002D31F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1C19D-9933-D752-0211-C0EABBE77001}"/>
              </a:ext>
            </a:extLst>
          </p:cNvPr>
          <p:cNvSpPr txBox="1"/>
          <p:nvPr/>
        </p:nvSpPr>
        <p:spPr>
          <a:xfrm>
            <a:off x="1456879" y="808446"/>
            <a:ext cx="953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  <a:endParaRPr lang="en-IN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C510C-6DA2-BBC0-0302-6525B7B27812}"/>
              </a:ext>
            </a:extLst>
          </p:cNvPr>
          <p:cNvSpPr txBox="1"/>
          <p:nvPr/>
        </p:nvSpPr>
        <p:spPr>
          <a:xfrm>
            <a:off x="810208" y="1956111"/>
            <a:ext cx="105715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Preprocessing: Cleaned SMS text by removing URLs, punctuation, </a:t>
            </a:r>
            <a:r>
              <a:rPr lang="en-IN" sz="2000" dirty="0" err="1">
                <a:solidFill>
                  <a:srgbClr val="FFC000"/>
                </a:solidFill>
                <a:latin typeface="Raleway Black" pitchFamily="2" charset="0"/>
              </a:rPr>
              <a:t>stopwords</a:t>
            </a: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, and converting to lowercase.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Tokenization: Split each message into individual 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Term Frequency (TF): Calculated how often each word appears in a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Inverse Document Frequency (IDF): Reduced the weight of common words and increased the weight of rare, informative 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Vectorization: Converted messages into numerical TF-IDF vectors (unigrams + bigrams).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Output: Produced feature vectors that highlight important spam-indicative keywords for model training.</a:t>
            </a:r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03743B18-5C1B-480E-B174-1523CEA7B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66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71B99-F8F4-EA00-E182-755B3C03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001BB-ACD6-27F2-019B-F74BBA4604A7}"/>
              </a:ext>
            </a:extLst>
          </p:cNvPr>
          <p:cNvSpPr txBox="1"/>
          <p:nvPr/>
        </p:nvSpPr>
        <p:spPr>
          <a:xfrm>
            <a:off x="968828" y="851061"/>
            <a:ext cx="1025434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Model Selection: Used Multinomial Naïve Bayes, ideal for text data represented as frequency/TF-IDF vectors.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Training: Fed TF-IDF vectors into the Naïve Bayes classifier using an 80/20 train-test split.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Probability Calculation: Model computes the likelihood of a message being Spam or Ham using Bayes’ theorem.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Prediction: For each new SMS, the classifier outputs the category with the highest probability.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Evaluation: Assessed performance using accuracy, precision, recall, F1-score, and confusion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Raleway Black" pitchFamily="2" charset="0"/>
              </a:rPr>
              <a:t>Strength: Fast, efficient, and highly effective for spam detection tasks.</a:t>
            </a:r>
          </a:p>
        </p:txBody>
      </p:sp>
    </p:spTree>
    <p:extLst>
      <p:ext uri="{BB962C8B-B14F-4D97-AF65-F5344CB8AC3E}">
        <p14:creationId xmlns:p14="http://schemas.microsoft.com/office/powerpoint/2010/main" val="36645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encil with solid fill">
            <a:extLst>
              <a:ext uri="{FF2B5EF4-FFF2-40B4-BE49-F238E27FC236}">
                <a16:creationId xmlns:a16="http://schemas.microsoft.com/office/drawing/2014/main" id="{849AE3C0-E607-A399-13E0-50EFB6B4C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9279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983ED-E50C-1A91-5B4D-6B58BBBA04C4}"/>
              </a:ext>
            </a:extLst>
          </p:cNvPr>
          <p:cNvSpPr txBox="1"/>
          <p:nvPr/>
        </p:nvSpPr>
        <p:spPr>
          <a:xfrm>
            <a:off x="770969" y="1018985"/>
            <a:ext cx="10798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</a:t>
            </a:r>
            <a:r>
              <a:rPr lang="en-IN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ERFORMANCE EVALUATION METRIC</a:t>
            </a:r>
            <a:endParaRPr lang="x-none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72599-7FD8-8DD1-E564-26BCD81E0DED}"/>
                  </a:ext>
                </a:extLst>
              </p:cNvPr>
              <p:cNvSpPr txBox="1"/>
              <p:nvPr/>
            </p:nvSpPr>
            <p:spPr>
              <a:xfrm>
                <a:off x="1007346" y="2658635"/>
                <a:ext cx="3047245" cy="491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b="1" dirty="0">
                    <a:solidFill>
                      <a:schemeClr val="bg1"/>
                    </a:solidFill>
                    <a:latin typeface="Raleway Black" charset="0"/>
                  </a:rPr>
                  <a:t>Accuracay</a:t>
                </a:r>
                <a14:m>
                  <m:oMath xmlns:m="http://schemas.openxmlformats.org/officeDocument/2006/math">
                    <m:r>
                      <a:rPr lang="en-IN" sz="1800" b="1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FFC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𝑻𝑷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𝑻𝑵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𝑻𝑷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𝑻𝑵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𝑭𝑷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𝑭𝑵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C000"/>
                    </a:solidFill>
                    <a:latin typeface="Raleway Black" charset="0"/>
                  </a:rPr>
                  <a:t> </a:t>
                </a:r>
                <a:endParaRPr lang="en-IN" b="1" dirty="0">
                  <a:latin typeface="Raleway Black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72599-7FD8-8DD1-E564-26BCD81E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46" y="2658635"/>
                <a:ext cx="3047245" cy="491225"/>
              </a:xfrm>
              <a:prstGeom prst="rect">
                <a:avLst/>
              </a:prstGeom>
              <a:blipFill>
                <a:blip r:embed="rId7"/>
                <a:stretch>
                  <a:fillRect l="-1600"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6DB077-3F47-C567-46D5-BA6ACECEBE3E}"/>
                  </a:ext>
                </a:extLst>
              </p:cNvPr>
              <p:cNvSpPr txBox="1"/>
              <p:nvPr/>
            </p:nvSpPr>
            <p:spPr>
              <a:xfrm>
                <a:off x="1007346" y="3219690"/>
                <a:ext cx="3639849" cy="890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lnSpc>
                    <a:spcPct val="200000"/>
                  </a:lnSpc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Raleway Black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IN" sz="1800" b="1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 smtClean="0">
                        <a:solidFill>
                          <a:srgbClr val="FFC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𝑻𝑷</m:t>
                        </m:r>
                      </m:num>
                      <m:den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𝑻𝑷</m:t>
                        </m:r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𝑭𝑷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FFC000"/>
                  </a:solidFill>
                  <a:latin typeface="Raleway Black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6DB077-3F47-C567-46D5-BA6ACECEB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46" y="3219690"/>
                <a:ext cx="3639849" cy="890115"/>
              </a:xfrm>
              <a:prstGeom prst="rect">
                <a:avLst/>
              </a:prstGeom>
              <a:blipFill>
                <a:blip r:embed="rId8"/>
                <a:stretch>
                  <a:fillRect l="-1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A990FD-6F8C-2879-C0F8-F0CB0C78041F}"/>
                  </a:ext>
                </a:extLst>
              </p:cNvPr>
              <p:cNvSpPr txBox="1"/>
              <p:nvPr/>
            </p:nvSpPr>
            <p:spPr>
              <a:xfrm>
                <a:off x="981168" y="4894535"/>
                <a:ext cx="3467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b="1" dirty="0">
                    <a:solidFill>
                      <a:schemeClr val="bg1"/>
                    </a:solidFill>
                    <a:latin typeface="Raleway Black" charset="0"/>
                  </a:rPr>
                  <a:t>F1 - Score</a:t>
                </a:r>
                <a14:m>
                  <m:oMath xmlns:m="http://schemas.openxmlformats.org/officeDocument/2006/math">
                    <m:r>
                      <a:rPr lang="en-IN" sz="1800" b="1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FFC000"/>
                        </a:solidFill>
                        <a:latin typeface="Cambria Math"/>
                      </a:rPr>
                      <m:t>=</m:t>
                    </m:r>
                    <m:r>
                      <a:rPr lang="en-IN" sz="1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1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IN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𝑹𝒆𝒄𝒂𝒍𝒍</m:t>
                        </m:r>
                      </m:num>
                      <m:den>
                        <m:r>
                          <a:rPr lang="en-IN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IN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1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𝑹𝒆𝒄𝒂𝒍𝒍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C000"/>
                    </a:solidFill>
                    <a:latin typeface="Raleway Black" charset="0"/>
                  </a:rPr>
                  <a:t> </a:t>
                </a:r>
                <a:endParaRPr lang="en-IN" b="1" dirty="0">
                  <a:latin typeface="Raleway Black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A990FD-6F8C-2879-C0F8-F0CB0C780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68" y="4894535"/>
                <a:ext cx="3467476" cy="495328"/>
              </a:xfrm>
              <a:prstGeom prst="rect">
                <a:avLst/>
              </a:prstGeom>
              <a:blipFill>
                <a:blip r:embed="rId9"/>
                <a:stretch>
                  <a:fillRect l="-1582" b="-7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18AD11-12A9-7F54-F2A9-840B6C5469AF}"/>
                  </a:ext>
                </a:extLst>
              </p:cNvPr>
              <p:cNvSpPr txBox="1"/>
              <p:nvPr/>
            </p:nvSpPr>
            <p:spPr>
              <a:xfrm>
                <a:off x="1007346" y="4119105"/>
                <a:ext cx="1867277" cy="491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800" b="1" dirty="0">
                    <a:solidFill>
                      <a:schemeClr val="bg1"/>
                    </a:solidFill>
                    <a:latin typeface="Raleway Black" charset="0"/>
                  </a:rPr>
                  <a:t>Recall</a:t>
                </a:r>
                <a14:m>
                  <m:oMath xmlns:m="http://schemas.openxmlformats.org/officeDocument/2006/math">
                    <m:r>
                      <a:rPr lang="en-IN" sz="1800" b="1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 smtClean="0">
                        <a:solidFill>
                          <a:srgbClr val="FFC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𝑻𝑷</m:t>
                        </m:r>
                      </m:num>
                      <m:den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𝑻𝑷</m:t>
                        </m:r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800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𝑭𝑵</m:t>
                        </m:r>
                      </m:den>
                    </m:f>
                  </m:oMath>
                </a14:m>
                <a:endParaRPr lang="en-IN" b="1" dirty="0">
                  <a:latin typeface="Raleway Black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18AD11-12A9-7F54-F2A9-840B6C546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46" y="4119105"/>
                <a:ext cx="1867277" cy="491225"/>
              </a:xfrm>
              <a:prstGeom prst="rect">
                <a:avLst/>
              </a:prstGeom>
              <a:blipFill>
                <a:blip r:embed="rId10"/>
                <a:stretch>
                  <a:fillRect l="-2606" b="-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B078022-428F-3D1D-26E1-1535083DDA44}"/>
              </a:ext>
            </a:extLst>
          </p:cNvPr>
          <p:cNvSpPr txBox="1"/>
          <p:nvPr/>
        </p:nvSpPr>
        <p:spPr>
          <a:xfrm>
            <a:off x="5187935" y="4477977"/>
            <a:ext cx="5564107" cy="170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Raleway Black" pitchFamily="2" charset="0"/>
              </a:rPr>
              <a:t>TP</a:t>
            </a:r>
            <a:r>
              <a:rPr lang="en-IN" dirty="0">
                <a:solidFill>
                  <a:schemeClr val="bg1"/>
                </a:solidFill>
                <a:latin typeface="Raleway Black" pitchFamily="2" charset="0"/>
              </a:rPr>
              <a:t> : Spam correctly classified as spam.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Raleway Black" pitchFamily="2" charset="0"/>
              </a:rPr>
              <a:t>TN</a:t>
            </a:r>
            <a:r>
              <a:rPr lang="en-IN" dirty="0">
                <a:solidFill>
                  <a:schemeClr val="bg1"/>
                </a:solidFill>
                <a:latin typeface="Raleway Black" pitchFamily="2" charset="0"/>
              </a:rPr>
              <a:t> : Not spam correctly classified as not spam.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Raleway Black" pitchFamily="2" charset="0"/>
              </a:rPr>
              <a:t>FP</a:t>
            </a:r>
            <a:r>
              <a:rPr lang="en-IN" dirty="0">
                <a:solidFill>
                  <a:schemeClr val="bg1"/>
                </a:solidFill>
                <a:latin typeface="Raleway Black" pitchFamily="2" charset="0"/>
              </a:rPr>
              <a:t> : Not spam wrongly classified as spam.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Raleway Black" pitchFamily="2" charset="0"/>
              </a:rPr>
              <a:t>FN</a:t>
            </a:r>
            <a:r>
              <a:rPr lang="en-IN" dirty="0">
                <a:solidFill>
                  <a:schemeClr val="bg1"/>
                </a:solidFill>
                <a:latin typeface="Raleway Black" pitchFamily="2" charset="0"/>
              </a:rPr>
              <a:t> : Spam wrongly classified as not spam.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A522D-9FA5-72B1-A583-A59691A306A7}"/>
              </a:ext>
            </a:extLst>
          </p:cNvPr>
          <p:cNvSpPr txBox="1"/>
          <p:nvPr/>
        </p:nvSpPr>
        <p:spPr>
          <a:xfrm>
            <a:off x="5187935" y="1677748"/>
            <a:ext cx="2542894" cy="170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TP  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(True Positive)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TN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(True Negative)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FP  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(False Positive)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FN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(False Negative)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Black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4AC659-96DC-C816-2701-0BA89313525D}"/>
                  </a:ext>
                </a:extLst>
              </p:cNvPr>
              <p:cNvSpPr txBox="1"/>
              <p:nvPr/>
            </p:nvSpPr>
            <p:spPr>
              <a:xfrm>
                <a:off x="981168" y="2003574"/>
                <a:ext cx="3639849" cy="52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>
                    <a:solidFill>
                      <a:schemeClr val="bg1"/>
                    </a:solidFill>
                    <a:latin typeface="Raleway Black" charset="0"/>
                  </a:rPr>
                  <a:t>TF-IDF(</a:t>
                </a:r>
                <a:r>
                  <a:rPr lang="en-US" b="1" dirty="0" err="1">
                    <a:solidFill>
                      <a:schemeClr val="bg1"/>
                    </a:solidFill>
                    <a:latin typeface="Raleway Black" charset="0"/>
                  </a:rPr>
                  <a:t>t,d</a:t>
                </a:r>
                <a:r>
                  <a:rPr lang="en-US" b="1" dirty="0">
                    <a:solidFill>
                      <a:schemeClr val="bg1"/>
                    </a:solidFill>
                    <a:latin typeface="Raleway Black" charset="0"/>
                  </a:rPr>
                  <a:t>)</a:t>
                </a:r>
                <a:r>
                  <a:rPr lang="en-US" b="1" dirty="0">
                    <a:solidFill>
                      <a:srgbClr val="FFC000"/>
                    </a:solidFill>
                    <a:latin typeface="Raleway Black" charset="0"/>
                  </a:rPr>
                  <a:t>=TF(</a:t>
                </a:r>
                <a:r>
                  <a:rPr lang="en-US" b="1" dirty="0" err="1">
                    <a:solidFill>
                      <a:srgbClr val="FFC000"/>
                    </a:solidFill>
                    <a:latin typeface="Raleway Black" charset="0"/>
                  </a:rPr>
                  <a:t>t,d</a:t>
                </a:r>
                <a:r>
                  <a:rPr lang="en-US" b="1" dirty="0">
                    <a:solidFill>
                      <a:srgbClr val="FFC000"/>
                    </a:solidFill>
                    <a:latin typeface="Raleway Black" charset="0"/>
                  </a:rPr>
                  <a:t>)x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𝑵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𝒅𝒇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𝒕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C000"/>
                    </a:solidFill>
                    <a:latin typeface="Raleway Black" charset="0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4AC659-96DC-C816-2701-0BA893135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68" y="2003574"/>
                <a:ext cx="3639849" cy="527004"/>
              </a:xfrm>
              <a:prstGeom prst="rect">
                <a:avLst/>
              </a:prstGeom>
              <a:blipFill>
                <a:blip r:embed="rId11"/>
                <a:stretch>
                  <a:fillRect l="-1508" b="-6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2BB9C8-1368-FBF0-5A79-FCB1EAF28EBD}"/>
                  </a:ext>
                </a:extLst>
              </p:cNvPr>
              <p:cNvSpPr txBox="1"/>
              <p:nvPr/>
            </p:nvSpPr>
            <p:spPr>
              <a:xfrm>
                <a:off x="2600940" y="5623849"/>
                <a:ext cx="2233610" cy="577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>
                    <a:solidFill>
                      <a:srgbClr val="FFC000"/>
                    </a:solidFill>
                    <a:latin typeface="Raleway Black" charset="0"/>
                  </a:rPr>
                  <a:t>P(C/X)=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e>
                            <m: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b="1" dirty="0">
                  <a:solidFill>
                    <a:srgbClr val="FFC000"/>
                  </a:solidFill>
                  <a:latin typeface="Raleway Black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2BB9C8-1368-FBF0-5A79-FCB1EAF2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40" y="5623849"/>
                <a:ext cx="2233610" cy="577402"/>
              </a:xfrm>
              <a:prstGeom prst="rect">
                <a:avLst/>
              </a:prstGeom>
              <a:blipFill>
                <a:blip r:embed="rId1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FF31B4-6302-68B2-FFC2-30B28DEBE533}"/>
              </a:ext>
            </a:extLst>
          </p:cNvPr>
          <p:cNvSpPr txBox="1"/>
          <p:nvPr/>
        </p:nvSpPr>
        <p:spPr>
          <a:xfrm>
            <a:off x="981168" y="5713437"/>
            <a:ext cx="171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  <a:latin typeface="Raleway Black" charset="0"/>
              </a:rPr>
              <a:t>Navie</a:t>
            </a:r>
            <a:r>
              <a:rPr lang="en-US" b="1" dirty="0">
                <a:solidFill>
                  <a:schemeClr val="bg1"/>
                </a:solidFill>
                <a:latin typeface="Raleway Black" charset="0"/>
              </a:rPr>
              <a:t> Bayes = </a:t>
            </a:r>
            <a:endParaRPr lang="en-IN" b="1" dirty="0">
              <a:solidFill>
                <a:srgbClr val="FFC000"/>
              </a:solidFill>
              <a:latin typeface="Raleway Black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87935" y="6174355"/>
            <a:ext cx="1881366" cy="101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  <a:latin typeface="Raleway Black" pitchFamily="2" charset="0"/>
              </a:rPr>
              <a:t>C </a:t>
            </a:r>
            <a:r>
              <a:rPr lang="en-IN" dirty="0">
                <a:solidFill>
                  <a:schemeClr val="bg1"/>
                </a:solidFill>
                <a:latin typeface="Raleway Black" pitchFamily="2" charset="0"/>
              </a:rPr>
              <a:t>: Class</a:t>
            </a:r>
          </a:p>
          <a:p>
            <a:r>
              <a:rPr lang="en-IN" dirty="0">
                <a:solidFill>
                  <a:srgbClr val="FFFF00"/>
                </a:solidFill>
                <a:latin typeface="Raleway Black" pitchFamily="2" charset="0"/>
              </a:rPr>
              <a:t>X </a:t>
            </a:r>
            <a:r>
              <a:rPr lang="en-IN" dirty="0">
                <a:solidFill>
                  <a:schemeClr val="bg1"/>
                </a:solidFill>
                <a:latin typeface="Raleway Black" pitchFamily="2" charset="0"/>
              </a:rPr>
              <a:t>: Message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Raleway Black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7935" y="3284024"/>
            <a:ext cx="46999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TF(</a:t>
            </a:r>
            <a:r>
              <a:rPr lang="en-I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t,d</a:t>
            </a: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) = 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Term Frequency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N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= Total Documents</a:t>
            </a:r>
          </a:p>
          <a:p>
            <a:pPr>
              <a:lnSpc>
                <a:spcPct val="150000"/>
              </a:lnSpc>
            </a:pPr>
            <a:r>
              <a:rPr lang="en-I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Df</a:t>
            </a: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(t) 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= Documents containing the term</a:t>
            </a:r>
          </a:p>
        </p:txBody>
      </p:sp>
    </p:spTree>
    <p:extLst>
      <p:ext uri="{BB962C8B-B14F-4D97-AF65-F5344CB8AC3E}">
        <p14:creationId xmlns:p14="http://schemas.microsoft.com/office/powerpoint/2010/main" val="301722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6020D-4B55-FB56-8F29-C4432C1A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B3F4C-13AF-E4D9-5F75-61372928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89" y="1870788"/>
            <a:ext cx="10972822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8E4BC-5825-4615-17C6-3B9EAA4C1D14}"/>
              </a:ext>
            </a:extLst>
          </p:cNvPr>
          <p:cNvSpPr txBox="1"/>
          <p:nvPr/>
        </p:nvSpPr>
        <p:spPr>
          <a:xfrm>
            <a:off x="3724219" y="746446"/>
            <a:ext cx="452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 Black" panose="020B0A04020102020204" pitchFamily="34" charset="0"/>
              </a:rPr>
              <a:t>RESULT</a:t>
            </a:r>
            <a:endParaRPr lang="en-IN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Graphic 6" descr="Classroom with solid fill">
            <a:extLst>
              <a:ext uri="{FF2B5EF4-FFF2-40B4-BE49-F238E27FC236}">
                <a16:creationId xmlns:a16="http://schemas.microsoft.com/office/drawing/2014/main" id="{E4AE998F-E7EA-559F-276D-39C58AF61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4703" y="173965"/>
            <a:ext cx="693784" cy="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AA30F-D335-9CDA-849B-EC3B3379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47BC0-DD0D-4599-1041-37CF33C68C10}"/>
              </a:ext>
            </a:extLst>
          </p:cNvPr>
          <p:cNvSpPr txBox="1"/>
          <p:nvPr/>
        </p:nvSpPr>
        <p:spPr>
          <a:xfrm>
            <a:off x="3724219" y="746446"/>
            <a:ext cx="452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 Black" panose="020B0A04020102020204" pitchFamily="34" charset="0"/>
              </a:rPr>
              <a:t>RESULT</a:t>
            </a:r>
            <a:endParaRPr lang="en-IN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0401B3-0CC5-3230-8CAA-6D2EC4ABEA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458" r="30292" b="31568"/>
          <a:stretch>
            <a:fillRect/>
          </a:stretch>
        </p:blipFill>
        <p:spPr>
          <a:xfrm>
            <a:off x="6413241" y="2106370"/>
            <a:ext cx="5029201" cy="40650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B102BA-A8A6-2A16-AC63-A15B9BDF15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923" r="27531" b="40575"/>
          <a:stretch>
            <a:fillRect/>
          </a:stretch>
        </p:blipFill>
        <p:spPr>
          <a:xfrm>
            <a:off x="632926" y="2097520"/>
            <a:ext cx="5309120" cy="356028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Graphic 21" descr="Classroom with solid fill">
            <a:extLst>
              <a:ext uri="{FF2B5EF4-FFF2-40B4-BE49-F238E27FC236}">
                <a16:creationId xmlns:a16="http://schemas.microsoft.com/office/drawing/2014/main" id="{B3AB3189-A7F9-6AEB-3A64-4A1DD0A03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4703" y="173965"/>
            <a:ext cx="693784" cy="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2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0B58D-86E8-6A0F-0A65-E9D44AEF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779DCCE-50A2-9F9B-78BC-2703E25612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163" r="27143" b="23220"/>
          <a:stretch>
            <a:fillRect/>
          </a:stretch>
        </p:blipFill>
        <p:spPr>
          <a:xfrm>
            <a:off x="646921" y="1674186"/>
            <a:ext cx="5449079" cy="46146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B4A84-E892-8E56-9889-84C1CDC10B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88" r="28443" b="22648"/>
          <a:stretch>
            <a:fillRect/>
          </a:stretch>
        </p:blipFill>
        <p:spPr>
          <a:xfrm>
            <a:off x="6540759" y="1674185"/>
            <a:ext cx="5299787" cy="46146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684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299C3-5DB7-EA74-11FF-3CE91A05D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9C1E3-422A-D0C6-DAD3-142BA92D92F6}"/>
              </a:ext>
            </a:extLst>
          </p:cNvPr>
          <p:cNvSpPr txBox="1"/>
          <p:nvPr/>
        </p:nvSpPr>
        <p:spPr>
          <a:xfrm>
            <a:off x="2584581" y="814762"/>
            <a:ext cx="7075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aleway Black" pitchFamily="2" charset="0"/>
              </a:rPr>
              <a:t>FUTURE SCOPE</a:t>
            </a:r>
            <a:endParaRPr lang="en-IN" sz="7200" dirty="0">
              <a:solidFill>
                <a:schemeClr val="bg1"/>
              </a:solidFill>
              <a:latin typeface="Raleway Black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B0460-EDE1-CADE-A014-3BFBAD4B9E49}"/>
              </a:ext>
            </a:extLst>
          </p:cNvPr>
          <p:cNvSpPr txBox="1"/>
          <p:nvPr/>
        </p:nvSpPr>
        <p:spPr>
          <a:xfrm>
            <a:off x="746449" y="2323322"/>
            <a:ext cx="9576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Integration with real-time SMS, WhatsApp, and email platforms.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Support for multilingual spam detection (English + regional languages).</a:t>
            </a: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F1A3-5DB5-8337-3F3A-4E846F7374F7}"/>
              </a:ext>
            </a:extLst>
          </p:cNvPr>
          <p:cNvSpPr txBox="1"/>
          <p:nvPr/>
        </p:nvSpPr>
        <p:spPr>
          <a:xfrm>
            <a:off x="746449" y="3519016"/>
            <a:ext cx="104567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Mobile app/API integration for telecom operators and businesses.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C000"/>
              </a:solidFill>
              <a:latin typeface="Raleway Black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Extension to other platforms such as email, WhatsApp, and social media chats.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8C148-311E-FC37-3225-3CA4AA56CBC8}"/>
              </a:ext>
            </a:extLst>
          </p:cNvPr>
          <p:cNvSpPr txBox="1"/>
          <p:nvPr/>
        </p:nvSpPr>
        <p:spPr>
          <a:xfrm>
            <a:off x="746449" y="4700565"/>
            <a:ext cx="10140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Explainable AI improvements with keyword highlighting for spam indicators.</a:t>
            </a:r>
            <a:endParaRPr lang="en-IN" sz="2000" dirty="0">
              <a:solidFill>
                <a:srgbClr val="FFC000"/>
              </a:solidFill>
              <a:latin typeface="Raleway Black" pitchFamily="2" charset="0"/>
            </a:endParaRPr>
          </a:p>
        </p:txBody>
      </p:sp>
      <p:pic>
        <p:nvPicPr>
          <p:cNvPr id="9" name="Graphic 8" descr="Flask with solid fill">
            <a:extLst>
              <a:ext uri="{FF2B5EF4-FFF2-40B4-BE49-F238E27FC236}">
                <a16:creationId xmlns:a16="http://schemas.microsoft.com/office/drawing/2014/main" id="{FBA26779-2389-47AB-D034-2A6C46A09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3110" y="1408922"/>
            <a:ext cx="914400" cy="914400"/>
          </a:xfrm>
          <a:prstGeom prst="rect">
            <a:avLst/>
          </a:prstGeom>
        </p:spPr>
      </p:pic>
      <p:pic>
        <p:nvPicPr>
          <p:cNvPr id="12" name="Graphic 11" descr="Upward trend with solid fill">
            <a:extLst>
              <a:ext uri="{FF2B5EF4-FFF2-40B4-BE49-F238E27FC236}">
                <a16:creationId xmlns:a16="http://schemas.microsoft.com/office/drawing/2014/main" id="{DA511765-E09D-D458-AC19-DF447389C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9254" y="6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3000" contrast="29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389377" y="801026"/>
            <a:ext cx="71689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REFERENCES</a:t>
            </a:r>
            <a:endParaRPr lang="x-none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" name="Graphic 2" descr="Document with solid fill">
            <a:extLst>
              <a:ext uri="{FF2B5EF4-FFF2-40B4-BE49-F238E27FC236}">
                <a16:creationId xmlns:a16="http://schemas.microsoft.com/office/drawing/2014/main" id="{0D401C43-9700-0891-5EA6-A24B55E60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2510" y="116460"/>
            <a:ext cx="800636" cy="800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C695C-F2A1-B646-945D-BB79CF8F710F}"/>
              </a:ext>
            </a:extLst>
          </p:cNvPr>
          <p:cNvSpPr txBox="1"/>
          <p:nvPr/>
        </p:nvSpPr>
        <p:spPr>
          <a:xfrm>
            <a:off x="516384" y="2173029"/>
            <a:ext cx="11159231" cy="46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Gerard Shu Fuhnwi et al.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“Using Large Language Models to Mitigate Human-Induced Bias in SMS Spam: An Empirical Approach”, 2025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Ali </a:t>
            </a:r>
            <a:r>
              <a:rPr 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Ailzubaidi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et al.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“Arabic SMS Spam Detection” , 2025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Akshat Gaurav et al.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“AI –Driven Smishing Detection in </a:t>
            </a:r>
            <a:r>
              <a:rPr 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Andoid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Devices Using </a:t>
            </a:r>
            <a:r>
              <a:rPr 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TinyBERT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and Aquila Optimization” , 2025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S.Ratan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Kumar et al.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“BERT-Driven Feature Extraction for Classifying Indian Spam SMS Using Machin Learning Techniques” , 2024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Aditya Kumar et al.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  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“Enhancing Security In SMS By Combining NLP Models Using Ensemble Learning For Spam Detection Using Image Steganography Integration”, 2023</a:t>
            </a: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 contrast="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3273278" y="3449299"/>
            <a:ext cx="1010127" cy="1198183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3113" y="3360653"/>
            <a:ext cx="971552" cy="126653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674232" y="247341"/>
            <a:ext cx="68435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88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itchFamily="2" charset="0"/>
              </a:rPr>
              <a:t>CONTENTS</a:t>
            </a:r>
            <a:r>
              <a:rPr lang="en-IN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</a:t>
            </a:r>
            <a:endParaRPr lang="x-none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AECFC-D47C-CFBC-A9DA-79D8921D17EB}"/>
              </a:ext>
            </a:extLst>
          </p:cNvPr>
          <p:cNvCxnSpPr>
            <a:cxnSpLocks/>
          </p:cNvCxnSpPr>
          <p:nvPr/>
        </p:nvCxnSpPr>
        <p:spPr>
          <a:xfrm flipV="1">
            <a:off x="7157181" y="3428921"/>
            <a:ext cx="1010127" cy="1198183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3DD5E3-146B-BCD3-6209-1BD80E12AC42}"/>
              </a:ext>
            </a:extLst>
          </p:cNvPr>
          <p:cNvCxnSpPr>
            <a:cxnSpLocks/>
          </p:cNvCxnSpPr>
          <p:nvPr/>
        </p:nvCxnSpPr>
        <p:spPr>
          <a:xfrm flipH="1" flipV="1">
            <a:off x="1324545" y="3412118"/>
            <a:ext cx="971552" cy="116359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89ACC7-C22E-FF03-5B34-8C72CE70A668}"/>
              </a:ext>
            </a:extLst>
          </p:cNvPr>
          <p:cNvCxnSpPr>
            <a:cxnSpLocks/>
          </p:cNvCxnSpPr>
          <p:nvPr/>
        </p:nvCxnSpPr>
        <p:spPr>
          <a:xfrm flipH="1" flipV="1">
            <a:off x="9460633" y="3387136"/>
            <a:ext cx="899692" cy="130695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DBF4475-0CB4-3827-F387-F8C3801A2285}"/>
              </a:ext>
            </a:extLst>
          </p:cNvPr>
          <p:cNvSpPr/>
          <p:nvPr/>
        </p:nvSpPr>
        <p:spPr>
          <a:xfrm>
            <a:off x="3938812" y="1704918"/>
            <a:ext cx="1844678" cy="1655735"/>
          </a:xfrm>
          <a:prstGeom prst="ellipse">
            <a:avLst/>
          </a:prstGeom>
          <a:solidFill>
            <a:schemeClr val="bg1">
              <a:lumMod val="50000"/>
              <a:alpha val="55000"/>
            </a:schemeClr>
          </a:solidFill>
          <a:ln w="762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2072E54-8060-EFAE-033F-0CBEB4D5D687}"/>
              </a:ext>
            </a:extLst>
          </p:cNvPr>
          <p:cNvGrpSpPr/>
          <p:nvPr/>
        </p:nvGrpSpPr>
        <p:grpSpPr>
          <a:xfrm>
            <a:off x="247511" y="1762081"/>
            <a:ext cx="1844678" cy="1655735"/>
            <a:chOff x="247511" y="1762081"/>
            <a:chExt cx="1844678" cy="165573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9B4AF59-FFB0-56C4-A054-7FF1B4835BAC}"/>
                </a:ext>
              </a:extLst>
            </p:cNvPr>
            <p:cNvSpPr/>
            <p:nvPr/>
          </p:nvSpPr>
          <p:spPr>
            <a:xfrm>
              <a:off x="247511" y="1762081"/>
              <a:ext cx="1844678" cy="1655735"/>
            </a:xfrm>
            <a:prstGeom prst="ellipse">
              <a:avLst/>
            </a:prstGeom>
            <a:solidFill>
              <a:schemeClr val="bg1">
                <a:lumMod val="50000"/>
                <a:alpha val="55000"/>
              </a:schemeClr>
            </a:solidFill>
            <a:ln w="762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A326F2-72FD-88C5-CBC4-CEB04506C41D}"/>
                </a:ext>
              </a:extLst>
            </p:cNvPr>
            <p:cNvSpPr txBox="1"/>
            <p:nvPr/>
          </p:nvSpPr>
          <p:spPr>
            <a:xfrm>
              <a:off x="290558" y="2522317"/>
              <a:ext cx="1758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1" spc="-150" dirty="0">
                  <a:solidFill>
                    <a:schemeClr val="bg1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INTRODUCTION</a:t>
              </a:r>
              <a:endParaRPr lang="x-none" sz="1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6C03A44-76DD-02CD-3573-0644F3CAE381}"/>
              </a:ext>
            </a:extLst>
          </p:cNvPr>
          <p:cNvSpPr/>
          <p:nvPr/>
        </p:nvSpPr>
        <p:spPr>
          <a:xfrm>
            <a:off x="5856787" y="4627477"/>
            <a:ext cx="1844678" cy="1655735"/>
          </a:xfrm>
          <a:prstGeom prst="ellipse">
            <a:avLst/>
          </a:prstGeom>
          <a:solidFill>
            <a:schemeClr val="bg1">
              <a:lumMod val="50000"/>
              <a:alpha val="55000"/>
            </a:schemeClr>
          </a:solidFill>
          <a:ln w="762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D4A5900-05EF-90CD-C497-52A6AEC3FA14}"/>
              </a:ext>
            </a:extLst>
          </p:cNvPr>
          <p:cNvGrpSpPr/>
          <p:nvPr/>
        </p:nvGrpSpPr>
        <p:grpSpPr>
          <a:xfrm>
            <a:off x="7855935" y="1879823"/>
            <a:ext cx="1844678" cy="1655735"/>
            <a:chOff x="7855935" y="1879823"/>
            <a:chExt cx="1844678" cy="165573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6F147A-5150-EDF6-EB41-53F1CEFD8C13}"/>
                </a:ext>
              </a:extLst>
            </p:cNvPr>
            <p:cNvSpPr/>
            <p:nvPr/>
          </p:nvSpPr>
          <p:spPr>
            <a:xfrm>
              <a:off x="7855935" y="1879823"/>
              <a:ext cx="1844678" cy="1655735"/>
            </a:xfrm>
            <a:prstGeom prst="ellipse">
              <a:avLst/>
            </a:prstGeom>
            <a:solidFill>
              <a:schemeClr val="bg1">
                <a:lumMod val="50000"/>
                <a:alpha val="55000"/>
              </a:schemeClr>
            </a:solidFill>
            <a:ln w="762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AAFE16-AD0C-9830-0F15-BF61DBB0AC52}"/>
                </a:ext>
              </a:extLst>
            </p:cNvPr>
            <p:cNvSpPr txBox="1"/>
            <p:nvPr/>
          </p:nvSpPr>
          <p:spPr>
            <a:xfrm>
              <a:off x="7855935" y="2498276"/>
              <a:ext cx="18446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spc="-150" dirty="0">
                  <a:solidFill>
                    <a:schemeClr val="bg1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PROPOSED METHODOLOGY</a:t>
              </a:r>
              <a:endParaRPr lang="x-none" sz="1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endParaRP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F461496-EA97-8F70-B09A-29BBAC54B19C}"/>
              </a:ext>
            </a:extLst>
          </p:cNvPr>
          <p:cNvSpPr/>
          <p:nvPr/>
        </p:nvSpPr>
        <p:spPr>
          <a:xfrm>
            <a:off x="9989456" y="4694087"/>
            <a:ext cx="1844678" cy="1655735"/>
          </a:xfrm>
          <a:prstGeom prst="ellipse">
            <a:avLst/>
          </a:prstGeom>
          <a:solidFill>
            <a:schemeClr val="bg1">
              <a:lumMod val="50000"/>
              <a:alpha val="55000"/>
            </a:schemeClr>
          </a:solidFill>
          <a:ln w="762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6FD086-D6ED-9CE2-862D-DF5F2C300862}"/>
              </a:ext>
            </a:extLst>
          </p:cNvPr>
          <p:cNvSpPr txBox="1"/>
          <p:nvPr/>
        </p:nvSpPr>
        <p:spPr>
          <a:xfrm>
            <a:off x="10032503" y="5544871"/>
            <a:ext cx="175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REFERENCES</a:t>
            </a:r>
            <a:endParaRPr lang="x-none" sz="1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E69D98-8819-F7B4-6ACE-33AF1FBADDD6}"/>
              </a:ext>
            </a:extLst>
          </p:cNvPr>
          <p:cNvSpPr txBox="1"/>
          <p:nvPr/>
        </p:nvSpPr>
        <p:spPr>
          <a:xfrm>
            <a:off x="4002829" y="2416199"/>
            <a:ext cx="1758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SYSTEM REQUIREMENT</a:t>
            </a:r>
            <a:endParaRPr lang="x-none" sz="1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7F1E264-FF1F-2279-9976-A44A8B3FB8A7}"/>
              </a:ext>
            </a:extLst>
          </p:cNvPr>
          <p:cNvGrpSpPr/>
          <p:nvPr/>
        </p:nvGrpSpPr>
        <p:grpSpPr>
          <a:xfrm>
            <a:off x="1699896" y="4647482"/>
            <a:ext cx="1844678" cy="1655735"/>
            <a:chOff x="1666211" y="4662811"/>
            <a:chExt cx="1844678" cy="165573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297E9B-05F4-5D0F-6C57-55B38E67F63B}"/>
                </a:ext>
              </a:extLst>
            </p:cNvPr>
            <p:cNvSpPr/>
            <p:nvPr/>
          </p:nvSpPr>
          <p:spPr>
            <a:xfrm>
              <a:off x="1666211" y="4662811"/>
              <a:ext cx="1844678" cy="1655735"/>
            </a:xfrm>
            <a:prstGeom prst="ellipse">
              <a:avLst/>
            </a:prstGeom>
            <a:solidFill>
              <a:schemeClr val="bg1">
                <a:lumMod val="50000"/>
                <a:alpha val="55000"/>
              </a:schemeClr>
            </a:solidFill>
            <a:ln w="762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B443FA-AB9D-B74E-FE9D-6003EEB7D024}"/>
                </a:ext>
              </a:extLst>
            </p:cNvPr>
            <p:cNvSpPr txBox="1"/>
            <p:nvPr/>
          </p:nvSpPr>
          <p:spPr>
            <a:xfrm>
              <a:off x="1709258" y="5453727"/>
              <a:ext cx="1758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spc="-150" dirty="0">
                  <a:solidFill>
                    <a:schemeClr val="bg1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OBJECTIVES</a:t>
              </a:r>
              <a:endParaRPr lang="x-none" sz="1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endParaRPr>
            </a:p>
          </p:txBody>
        </p:sp>
      </p:grpSp>
      <p:pic>
        <p:nvPicPr>
          <p:cNvPr id="74" name="Graphic 73" descr="Bar graph with upward trend with solid fill">
            <a:extLst>
              <a:ext uri="{FF2B5EF4-FFF2-40B4-BE49-F238E27FC236}">
                <a16:creationId xmlns:a16="http://schemas.microsoft.com/office/drawing/2014/main" id="{70B4DE5C-F9C7-24DE-E7EA-2DF3525E9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1644" y="1927332"/>
            <a:ext cx="573259" cy="573259"/>
          </a:xfrm>
          <a:prstGeom prst="rect">
            <a:avLst/>
          </a:prstGeom>
        </p:spPr>
      </p:pic>
      <p:pic>
        <p:nvPicPr>
          <p:cNvPr id="76" name="Graphic 75" descr="Laptop with solid fill">
            <a:extLst>
              <a:ext uri="{FF2B5EF4-FFF2-40B4-BE49-F238E27FC236}">
                <a16:creationId xmlns:a16="http://schemas.microsoft.com/office/drawing/2014/main" id="{579AB71B-D294-0CAC-2507-E2119A8B3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7347" y="1833018"/>
            <a:ext cx="669548" cy="669548"/>
          </a:xfrm>
          <a:prstGeom prst="rect">
            <a:avLst/>
          </a:prstGeom>
        </p:spPr>
      </p:pic>
      <p:pic>
        <p:nvPicPr>
          <p:cNvPr id="78" name="Graphic 77" descr="Magnifying glass with solid fill">
            <a:extLst>
              <a:ext uri="{FF2B5EF4-FFF2-40B4-BE49-F238E27FC236}">
                <a16:creationId xmlns:a16="http://schemas.microsoft.com/office/drawing/2014/main" id="{F672AF43-DF48-8F12-1FA3-75F29EC24C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146" y="1811257"/>
            <a:ext cx="656829" cy="656829"/>
          </a:xfrm>
          <a:prstGeom prst="rect">
            <a:avLst/>
          </a:prstGeom>
        </p:spPr>
      </p:pic>
      <p:pic>
        <p:nvPicPr>
          <p:cNvPr id="80" name="Graphic 79" descr="Smart Phone with solid fill">
            <a:extLst>
              <a:ext uri="{FF2B5EF4-FFF2-40B4-BE49-F238E27FC236}">
                <a16:creationId xmlns:a16="http://schemas.microsoft.com/office/drawing/2014/main" id="{9EE5AEB3-30B9-4E43-01EF-FD13C4384B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81315" y="4792943"/>
            <a:ext cx="595621" cy="595621"/>
          </a:xfrm>
          <a:prstGeom prst="rect">
            <a:avLst/>
          </a:prstGeom>
        </p:spPr>
      </p:pic>
      <p:pic>
        <p:nvPicPr>
          <p:cNvPr id="82" name="Graphic 81" descr="Teacher with solid fill">
            <a:extLst>
              <a:ext uri="{FF2B5EF4-FFF2-40B4-BE49-F238E27FC236}">
                <a16:creationId xmlns:a16="http://schemas.microsoft.com/office/drawing/2014/main" id="{17B6F773-9322-3FFB-DC9E-AC04001445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57472" y="4821626"/>
            <a:ext cx="604139" cy="604139"/>
          </a:xfrm>
          <a:prstGeom prst="rect">
            <a:avLst/>
          </a:prstGeom>
        </p:spPr>
      </p:pic>
      <p:pic>
        <p:nvPicPr>
          <p:cNvPr id="84" name="Graphic 83" descr="Document with solid fill">
            <a:extLst>
              <a:ext uri="{FF2B5EF4-FFF2-40B4-BE49-F238E27FC236}">
                <a16:creationId xmlns:a16="http://schemas.microsoft.com/office/drawing/2014/main" id="{9AE378C1-9AAE-9B9F-2871-8B9685023A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21927" y="4821626"/>
            <a:ext cx="579735" cy="5797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836C754-5AD5-96C7-AE96-7E85B7CE95C9}"/>
              </a:ext>
            </a:extLst>
          </p:cNvPr>
          <p:cNvSpPr txBox="1"/>
          <p:nvPr/>
        </p:nvSpPr>
        <p:spPr>
          <a:xfrm>
            <a:off x="3047281" y="323570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BDD3B8-D103-EEAD-0258-2BCCD278529E}"/>
              </a:ext>
            </a:extLst>
          </p:cNvPr>
          <p:cNvSpPr txBox="1"/>
          <p:nvPr/>
        </p:nvSpPr>
        <p:spPr>
          <a:xfrm>
            <a:off x="5814682" y="5388564"/>
            <a:ext cx="1930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LITERATURE SURVEY</a:t>
            </a:r>
            <a:endParaRPr lang="x-none" sz="1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518249" y="1053844"/>
            <a:ext cx="89474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x-none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Graphic 1" descr="Magnifying glass with solid fill">
            <a:extLst>
              <a:ext uri="{FF2B5EF4-FFF2-40B4-BE49-F238E27FC236}">
                <a16:creationId xmlns:a16="http://schemas.microsoft.com/office/drawing/2014/main" id="{D97A277B-3709-2973-4C17-6D1239522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7441" y="69012"/>
            <a:ext cx="1137117" cy="1137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65172-B434-C49C-D236-78111AFC3DC6}"/>
              </a:ext>
            </a:extLst>
          </p:cNvPr>
          <p:cNvSpPr txBox="1"/>
          <p:nvPr/>
        </p:nvSpPr>
        <p:spPr>
          <a:xfrm>
            <a:off x="1134079" y="2872674"/>
            <a:ext cx="9590417" cy="32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Rapid growth of mobile communication has led to an increase in unsolicited/spam SMS.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Spam messages can be harmful (phishing, scams, promotions).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AI and Machine Learning provide intelligent solutions to classify SMS as spam or ham (non-spam).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Goal: To build a system that detects and filters spam messages efficiently.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 contrast="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676634" y="1091153"/>
            <a:ext cx="683873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OBJECTIVES</a:t>
            </a:r>
            <a:endParaRPr lang="x-none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" name="Graphic 2" descr="Teacher with solid fill">
            <a:extLst>
              <a:ext uri="{FF2B5EF4-FFF2-40B4-BE49-F238E27FC236}">
                <a16:creationId xmlns:a16="http://schemas.microsoft.com/office/drawing/2014/main" id="{E84CC790-FE44-7174-EF9D-B1D67FDFA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7636" y="28244"/>
            <a:ext cx="1228535" cy="1228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6B24CB-C1CC-6ED0-357E-9DB7722BDE57}"/>
              </a:ext>
            </a:extLst>
          </p:cNvPr>
          <p:cNvSpPr txBox="1"/>
          <p:nvPr/>
        </p:nvSpPr>
        <p:spPr>
          <a:xfrm>
            <a:off x="1129032" y="2534290"/>
            <a:ext cx="9525741" cy="41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To develop an AI-based model for SMS spam detection.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To preprocess SMS data (stemming, tokenization, stop-word removal).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To train ML algorithms (</a:t>
            </a:r>
            <a:r>
              <a:rPr lang="en-IN" sz="2000" b="1" dirty="0">
                <a:solidFill>
                  <a:srgbClr val="FFC000"/>
                </a:solidFill>
                <a:latin typeface="Raleway Black" pitchFamily="2" charset="0"/>
              </a:rPr>
              <a:t>Naive Bayes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) on labeled SMS dataset using TF-IDF features.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latin typeface="Raleway Black" pitchFamily="2" charset="0"/>
              </a:rPr>
              <a:t>Develop a real-time </a:t>
            </a:r>
            <a:r>
              <a:rPr lang="en-US" sz="2000" b="1" dirty="0" err="1">
                <a:solidFill>
                  <a:srgbClr val="FFC000"/>
                </a:solidFill>
                <a:latin typeface="Raleway Black" pitchFamily="2" charset="0"/>
              </a:rPr>
              <a:t>Streamlit</a:t>
            </a:r>
            <a:r>
              <a:rPr lang="en-US" sz="2000" b="1" dirty="0">
                <a:solidFill>
                  <a:srgbClr val="FFC000"/>
                </a:solidFill>
                <a:latin typeface="Raleway Black" pitchFamily="2" charset="0"/>
              </a:rPr>
              <a:t> web app to predict spam or ham.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Black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To evaluate performance using accuracy, precision, recall, and F1-score.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To provide a user friendly interface and reliable system that reduces spam messages reaching users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7000"/>
                    </a14:imgEffect>
                    <a14:imgEffect>
                      <a14:colorTemperature colorTemp="6319"/>
                    </a14:imgEffect>
                    <a14:imgEffect>
                      <a14:saturation sat="200000"/>
                    </a14:imgEffect>
                    <a14:imgEffect>
                      <a14:brightnessContrast bright="-71000" contrast="23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29036" y="800236"/>
            <a:ext cx="115339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8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SYSTEM REQUIREMENT</a:t>
            </a:r>
            <a:endParaRPr lang="x-none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4" name="Graphic 3" descr="Laptop with solid fill">
            <a:extLst>
              <a:ext uri="{FF2B5EF4-FFF2-40B4-BE49-F238E27FC236}">
                <a16:creationId xmlns:a16="http://schemas.microsoft.com/office/drawing/2014/main" id="{B8485E3F-5C6D-5996-32FC-4DBB7D015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5686" y="-60223"/>
            <a:ext cx="1129299" cy="1129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8696A-2F01-07BA-6EE0-83A8D02E90DF}"/>
              </a:ext>
            </a:extLst>
          </p:cNvPr>
          <p:cNvSpPr txBox="1"/>
          <p:nvPr/>
        </p:nvSpPr>
        <p:spPr>
          <a:xfrm>
            <a:off x="1257445" y="2123675"/>
            <a:ext cx="9951868" cy="46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Software Requirement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Language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: Python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Framework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: </a:t>
            </a:r>
            <a:r>
              <a:rPr lang="en-US" sz="2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Streamlit</a:t>
            </a: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Black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Dependencies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:  Python, Pandas, NumPy, scikit-learn, </a:t>
            </a:r>
            <a:r>
              <a:rPr lang="en-US" sz="2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nltk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Dataset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: SMS Spam Collection Dataset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Environment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 : VS code/ PyCharm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Hardware Requirement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Processor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: Intel i3/i5 or higher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RAM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: 4 GB minimum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Storage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: 500 MB – 1 GB for dataset and model</a:t>
            </a: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 contrast="4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mart Phone with solid fill">
            <a:extLst>
              <a:ext uri="{FF2B5EF4-FFF2-40B4-BE49-F238E27FC236}">
                <a16:creationId xmlns:a16="http://schemas.microsoft.com/office/drawing/2014/main" id="{7604A840-4667-27B0-1531-CA059D144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3138" y="62305"/>
            <a:ext cx="930415" cy="930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A20F2-2E4B-C5C6-3F16-FD0DE960C878}"/>
              </a:ext>
            </a:extLst>
          </p:cNvPr>
          <p:cNvSpPr txBox="1"/>
          <p:nvPr/>
        </p:nvSpPr>
        <p:spPr>
          <a:xfrm>
            <a:off x="452762" y="873594"/>
            <a:ext cx="11468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LITERATURE SURVEY</a:t>
            </a:r>
            <a:endParaRPr lang="x-none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DE621F-03AD-68D6-4BA2-A998D41EA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04899"/>
              </p:ext>
            </p:extLst>
          </p:nvPr>
        </p:nvGraphicFramePr>
        <p:xfrm>
          <a:off x="223101" y="2943152"/>
          <a:ext cx="11745797" cy="32822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2486">
                  <a:extLst>
                    <a:ext uri="{9D8B030D-6E8A-4147-A177-3AD203B41FA5}">
                      <a16:colId xmlns:a16="http://schemas.microsoft.com/office/drawing/2014/main" val="2639100485"/>
                    </a:ext>
                  </a:extLst>
                </a:gridCol>
                <a:gridCol w="2296353">
                  <a:extLst>
                    <a:ext uri="{9D8B030D-6E8A-4147-A177-3AD203B41FA5}">
                      <a16:colId xmlns:a16="http://schemas.microsoft.com/office/drawing/2014/main" val="2493386626"/>
                    </a:ext>
                  </a:extLst>
                </a:gridCol>
                <a:gridCol w="2199735">
                  <a:extLst>
                    <a:ext uri="{9D8B030D-6E8A-4147-A177-3AD203B41FA5}">
                      <a16:colId xmlns:a16="http://schemas.microsoft.com/office/drawing/2014/main" val="583346210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521202624"/>
                    </a:ext>
                  </a:extLst>
                </a:gridCol>
                <a:gridCol w="1871932">
                  <a:extLst>
                    <a:ext uri="{9D8B030D-6E8A-4147-A177-3AD203B41FA5}">
                      <a16:colId xmlns:a16="http://schemas.microsoft.com/office/drawing/2014/main" val="3040305961"/>
                    </a:ext>
                  </a:extLst>
                </a:gridCol>
                <a:gridCol w="1802535">
                  <a:extLst>
                    <a:ext uri="{9D8B030D-6E8A-4147-A177-3AD203B41FA5}">
                      <a16:colId xmlns:a16="http://schemas.microsoft.com/office/drawing/2014/main" val="982934427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2066373426"/>
                    </a:ext>
                  </a:extLst>
                </a:gridCol>
              </a:tblGrid>
              <a:tr h="5495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Sl.no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Title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Author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Year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Algorithms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Used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Data Used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Limitation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52277"/>
                  </a:ext>
                </a:extLst>
              </a:tr>
              <a:tr h="8363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Human Induced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Bias in SMS Spam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Gerard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Shu </a:t>
                      </a: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Fuhnwi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&amp;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Matthew </a:t>
                      </a: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Revelle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2025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Logistic Regression, 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XG Boost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SMS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Spam collection Dataset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Dataset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Limited to English Messages Only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34938"/>
                  </a:ext>
                </a:extLst>
              </a:tr>
              <a:tr h="7851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Arabic SMS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Spam Detection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Ali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Ailzubaidi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&amp;</a:t>
                      </a:r>
                    </a:p>
                    <a:p>
                      <a:pPr algn="ctr"/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Sakher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Ghanem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2025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Naïve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Bayes,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Support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Vector Machine(SVM)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565 Arabic SMS Messages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Small data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set size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626764"/>
                  </a:ext>
                </a:extLst>
              </a:tr>
              <a:tr h="102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AI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Driven </a:t>
                      </a: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Smishing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Detection in Android Device 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Akshat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Gaurav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&amp; </a:t>
                      </a:r>
                    </a:p>
                    <a:p>
                      <a:pPr algn="ctr"/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Brij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B Gupta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2025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TinyBERT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,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Aquila Optimization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SMS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Spam collection Dataset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Model showed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Lower recall for spam(82%)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4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 contrast="4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DE621F-03AD-68D6-4BA2-A998D41EA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45322"/>
              </p:ext>
            </p:extLst>
          </p:nvPr>
        </p:nvGraphicFramePr>
        <p:xfrm>
          <a:off x="223101" y="595868"/>
          <a:ext cx="11745797" cy="2773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2486">
                  <a:extLst>
                    <a:ext uri="{9D8B030D-6E8A-4147-A177-3AD203B41FA5}">
                      <a16:colId xmlns:a16="http://schemas.microsoft.com/office/drawing/2014/main" val="2639100485"/>
                    </a:ext>
                  </a:extLst>
                </a:gridCol>
                <a:gridCol w="2296353">
                  <a:extLst>
                    <a:ext uri="{9D8B030D-6E8A-4147-A177-3AD203B41FA5}">
                      <a16:colId xmlns:a16="http://schemas.microsoft.com/office/drawing/2014/main" val="2493386626"/>
                    </a:ext>
                  </a:extLst>
                </a:gridCol>
                <a:gridCol w="2199735">
                  <a:extLst>
                    <a:ext uri="{9D8B030D-6E8A-4147-A177-3AD203B41FA5}">
                      <a16:colId xmlns:a16="http://schemas.microsoft.com/office/drawing/2014/main" val="583346210"/>
                    </a:ext>
                  </a:extLst>
                </a:gridCol>
                <a:gridCol w="793631">
                  <a:extLst>
                    <a:ext uri="{9D8B030D-6E8A-4147-A177-3AD203B41FA5}">
                      <a16:colId xmlns:a16="http://schemas.microsoft.com/office/drawing/2014/main" val="521202624"/>
                    </a:ext>
                  </a:extLst>
                </a:gridCol>
                <a:gridCol w="2320505">
                  <a:extLst>
                    <a:ext uri="{9D8B030D-6E8A-4147-A177-3AD203B41FA5}">
                      <a16:colId xmlns:a16="http://schemas.microsoft.com/office/drawing/2014/main" val="3040305961"/>
                    </a:ext>
                  </a:extLst>
                </a:gridCol>
                <a:gridCol w="1449238">
                  <a:extLst>
                    <a:ext uri="{9D8B030D-6E8A-4147-A177-3AD203B41FA5}">
                      <a16:colId xmlns:a16="http://schemas.microsoft.com/office/drawing/2014/main" val="982934427"/>
                    </a:ext>
                  </a:extLst>
                </a:gridCol>
                <a:gridCol w="1763849">
                  <a:extLst>
                    <a:ext uri="{9D8B030D-6E8A-4147-A177-3AD203B41FA5}">
                      <a16:colId xmlns:a16="http://schemas.microsoft.com/office/drawing/2014/main" val="2066373426"/>
                    </a:ext>
                  </a:extLst>
                </a:gridCol>
              </a:tblGrid>
              <a:tr h="5495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Sl.no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Title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Author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Year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Algorithms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Used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Data Used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Raleway Black" pitchFamily="2" charset="0"/>
                        </a:rPr>
                        <a:t>Limitation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52277"/>
                  </a:ext>
                </a:extLst>
              </a:tr>
              <a:tr h="102064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Indian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SMS Spam using Machine </a:t>
                      </a:r>
                      <a:r>
                        <a:rPr lang="en-US" sz="1600" b="1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Learnig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Techinques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S.Ratan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Kumar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&amp;</a:t>
                      </a:r>
                    </a:p>
                    <a:p>
                      <a:pPr algn="ctr"/>
                      <a:r>
                        <a:rPr lang="en-US" sz="1600" b="1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D.V.Naga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Raju</a:t>
                      </a:r>
                      <a:endParaRPr lang="en-US" sz="1600" b="1" baseline="0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2024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Support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Vector Machine(SVM),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K-Nearest Neighbors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(KNN)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Indian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SMS Spam 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Dataset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Limited Dataset size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34938"/>
                  </a:ext>
                </a:extLst>
              </a:tr>
              <a:tr h="78511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Enhancing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security in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SMS for Spam Detection 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Aditya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Kumar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&amp;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Fancy C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2023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Naive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Bayes,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Support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Vector Machine(SVM)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UCI Machine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Learning Repository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aleway Black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Steganography</a:t>
                      </a:r>
                    </a:p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Limited to 1-bit LSB Technique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62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8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tom with solid fill">
            <a:extLst>
              <a:ext uri="{FF2B5EF4-FFF2-40B4-BE49-F238E27FC236}">
                <a16:creationId xmlns:a16="http://schemas.microsoft.com/office/drawing/2014/main" id="{B84A9F37-7430-04BD-6662-575317891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D22CE-B5EA-22A6-6CD9-B10DCF322D78}"/>
              </a:ext>
            </a:extLst>
          </p:cNvPr>
          <p:cNvSpPr txBox="1"/>
          <p:nvPr/>
        </p:nvSpPr>
        <p:spPr>
          <a:xfrm>
            <a:off x="1826164" y="657306"/>
            <a:ext cx="85396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ARCHITECTURE </a:t>
            </a:r>
            <a:endParaRPr lang="x-none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C4DFE-2C8A-AC71-A248-F3BBC0AA3981}"/>
              </a:ext>
            </a:extLst>
          </p:cNvPr>
          <p:cNvSpPr/>
          <p:nvPr/>
        </p:nvSpPr>
        <p:spPr>
          <a:xfrm>
            <a:off x="48080" y="3540306"/>
            <a:ext cx="1863306" cy="612475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E5E58-5FA7-F132-B601-93ED878A6F48}"/>
              </a:ext>
            </a:extLst>
          </p:cNvPr>
          <p:cNvSpPr txBox="1"/>
          <p:nvPr/>
        </p:nvSpPr>
        <p:spPr>
          <a:xfrm>
            <a:off x="-70474" y="3540305"/>
            <a:ext cx="200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DATA COLLECTION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5A843E-4229-ED60-10F8-4352BD45D50F}"/>
              </a:ext>
            </a:extLst>
          </p:cNvPr>
          <p:cNvSpPr/>
          <p:nvPr/>
        </p:nvSpPr>
        <p:spPr>
          <a:xfrm>
            <a:off x="2541248" y="3540305"/>
            <a:ext cx="1863306" cy="612475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A4794-A22D-E0BC-0D7B-D0546D946037}"/>
              </a:ext>
            </a:extLst>
          </p:cNvPr>
          <p:cNvSpPr txBox="1"/>
          <p:nvPr/>
        </p:nvSpPr>
        <p:spPr>
          <a:xfrm>
            <a:off x="2505858" y="3523416"/>
            <a:ext cx="1863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PRE </a:t>
            </a:r>
          </a:p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PROCESSING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69B4CF-B53A-F5BF-1E42-8A92DF1A0200}"/>
              </a:ext>
            </a:extLst>
          </p:cNvPr>
          <p:cNvSpPr/>
          <p:nvPr/>
        </p:nvSpPr>
        <p:spPr>
          <a:xfrm>
            <a:off x="5003766" y="3529191"/>
            <a:ext cx="1863306" cy="612475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FEATURE</a:t>
            </a:r>
          </a:p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F22FD9-234F-5790-5120-7A41FAC1F19C}"/>
              </a:ext>
            </a:extLst>
          </p:cNvPr>
          <p:cNvSpPr/>
          <p:nvPr/>
        </p:nvSpPr>
        <p:spPr>
          <a:xfrm>
            <a:off x="10063329" y="2482797"/>
            <a:ext cx="1641474" cy="612475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6A1774-909D-DBBF-0496-B4E0E30DF3FE}"/>
              </a:ext>
            </a:extLst>
          </p:cNvPr>
          <p:cNvSpPr/>
          <p:nvPr/>
        </p:nvSpPr>
        <p:spPr>
          <a:xfrm>
            <a:off x="7466284" y="3522332"/>
            <a:ext cx="1863306" cy="612475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E3FC7-6309-4139-E4F8-4C080DEAAFF3}"/>
              </a:ext>
            </a:extLst>
          </p:cNvPr>
          <p:cNvSpPr txBox="1"/>
          <p:nvPr/>
        </p:nvSpPr>
        <p:spPr>
          <a:xfrm>
            <a:off x="7730073" y="3542928"/>
            <a:ext cx="1360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MODEL </a:t>
            </a:r>
          </a:p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TRAINING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8521F58-8DCD-CBD1-87B7-3A3DAC72C8B5}"/>
              </a:ext>
            </a:extLst>
          </p:cNvPr>
          <p:cNvSpPr/>
          <p:nvPr/>
        </p:nvSpPr>
        <p:spPr>
          <a:xfrm>
            <a:off x="10063329" y="4748606"/>
            <a:ext cx="1641474" cy="612475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NOT SPAM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774D0A-BB00-C4C5-9B4F-1B49BDCB1598}"/>
              </a:ext>
            </a:extLst>
          </p:cNvPr>
          <p:cNvSpPr txBox="1"/>
          <p:nvPr/>
        </p:nvSpPr>
        <p:spPr>
          <a:xfrm>
            <a:off x="10216549" y="2576496"/>
            <a:ext cx="112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itchFamily="2" charset="0"/>
              </a:rPr>
              <a:t>SPAM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176010-D5F0-068B-2EFC-B698BD0709A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939480" y="3818500"/>
            <a:ext cx="566378" cy="2808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84EC3B-5676-58FD-C774-6A2FA56A9D43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404554" y="3835429"/>
            <a:ext cx="599212" cy="1111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488133-FE12-46DB-B30D-3603EA459DBC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6867072" y="3828570"/>
            <a:ext cx="599212" cy="685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8EED6F-61DA-6B33-618C-88C5B75A49A4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9329590" y="2789035"/>
            <a:ext cx="733739" cy="1039535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35">
            <a:extLst>
              <a:ext uri="{FF2B5EF4-FFF2-40B4-BE49-F238E27FC236}">
                <a16:creationId xmlns:a16="http://schemas.microsoft.com/office/drawing/2014/main" id="{34569276-6A85-E585-E595-4EE44097901F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9329590" y="3828570"/>
            <a:ext cx="733739" cy="1226274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9D384D-84FE-CFE0-B2E9-51737FA0E56F}"/>
              </a:ext>
            </a:extLst>
          </p:cNvPr>
          <p:cNvSpPr txBox="1"/>
          <p:nvPr/>
        </p:nvSpPr>
        <p:spPr>
          <a:xfrm>
            <a:off x="3197328" y="6094379"/>
            <a:ext cx="5307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Fig</a:t>
            </a:r>
            <a:r>
              <a:rPr lang="en-US" sz="2000" dirty="0">
                <a:solidFill>
                  <a:schemeClr val="bg1"/>
                </a:solidFill>
                <a:latin typeface="Raleway Black" pitchFamily="2" charset="0"/>
              </a:rPr>
              <a:t>. SMS Spam Detection Working Model</a:t>
            </a:r>
            <a:endParaRPr lang="en-IN" sz="2000" dirty="0">
              <a:solidFill>
                <a:schemeClr val="bg1"/>
              </a:solidFill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595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 contrast="2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r graph with upward trend with solid fill">
            <a:extLst>
              <a:ext uri="{FF2B5EF4-FFF2-40B4-BE49-F238E27FC236}">
                <a16:creationId xmlns:a16="http://schemas.microsoft.com/office/drawing/2014/main" id="{BD36B4F4-FC68-8566-7775-46EC35B53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520" y="142000"/>
            <a:ext cx="919775" cy="91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010ED-C32F-E07B-F585-AD56097BE44E}"/>
              </a:ext>
            </a:extLst>
          </p:cNvPr>
          <p:cNvSpPr txBox="1"/>
          <p:nvPr/>
        </p:nvSpPr>
        <p:spPr>
          <a:xfrm>
            <a:off x="-542027" y="1004561"/>
            <a:ext cx="132760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PROPOSED METHODOLOGY</a:t>
            </a:r>
            <a:endParaRPr lang="x-none" sz="72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1F39759-9345-FE52-9812-9B66385E5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75" y="2219291"/>
            <a:ext cx="568343" cy="682028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782BF7C-BC6E-4E16-DCEE-4C776B7AF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75" y="2828583"/>
            <a:ext cx="574067" cy="688896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CBD291F-A024-1029-28FC-E6B1E19AA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670" y="4043433"/>
            <a:ext cx="568343" cy="682028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EAB860CC-C131-FC1B-8024-13F3E9FE09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99" y="4656238"/>
            <a:ext cx="568343" cy="682028"/>
          </a:xfrm>
          <a:prstGeom prst="rect">
            <a:avLst/>
          </a:prstGeom>
        </p:spPr>
      </p:pic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DCD5F008-00B0-8711-06EC-7231CCB74F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48" y="5269347"/>
            <a:ext cx="568344" cy="6820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44D516-90F5-71AA-8925-FB24B2E2A6D7}"/>
              </a:ext>
            </a:extLst>
          </p:cNvPr>
          <p:cNvSpPr txBox="1"/>
          <p:nvPr/>
        </p:nvSpPr>
        <p:spPr>
          <a:xfrm>
            <a:off x="1145219" y="2136678"/>
            <a:ext cx="10963923" cy="3693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Data Collection:  </a:t>
            </a: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Using publicly available SMS Spam datasets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Preprocessing:</a:t>
            </a:r>
            <a:r>
              <a:rPr lang="en-US" sz="2000" dirty="0">
                <a:solidFill>
                  <a:schemeClr val="bg1"/>
                </a:solidFill>
                <a:latin typeface="Raleway Black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Removing punctuation, converting to lowercase, tokenization, stop-word  removal, stemming.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Feature Extraction:</a:t>
            </a:r>
            <a:r>
              <a:rPr lang="en-US" sz="2000" dirty="0">
                <a:solidFill>
                  <a:schemeClr val="bg1"/>
                </a:solidFill>
                <a:latin typeface="Raleway Black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TF-IDF Vectorization.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Model Training:</a:t>
            </a:r>
            <a:r>
              <a:rPr lang="en-US" sz="2000" dirty="0">
                <a:solidFill>
                  <a:schemeClr val="bg1"/>
                </a:solidFill>
                <a:latin typeface="Raleway Black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Using algorithms like  </a:t>
            </a:r>
            <a:r>
              <a:rPr lang="en-IN" sz="2000" b="1" dirty="0">
                <a:solidFill>
                  <a:srgbClr val="FFC000"/>
                </a:solidFill>
                <a:latin typeface="Raleway Black" pitchFamily="2" charset="0"/>
              </a:rPr>
              <a:t>Naive Bayes classifier</a:t>
            </a: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.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Evaluation:</a:t>
            </a:r>
            <a:r>
              <a:rPr lang="en-US" sz="2000" dirty="0">
                <a:solidFill>
                  <a:srgbClr val="FFC000"/>
                </a:solidFill>
                <a:latin typeface="Raleway Black" pitchFamily="2" charset="0"/>
              </a:rPr>
              <a:t> Measure accuracy, precision, recall, and F1-score</a:t>
            </a:r>
          </a:p>
        </p:txBody>
      </p:sp>
    </p:spTree>
    <p:extLst>
      <p:ext uri="{BB962C8B-B14F-4D97-AF65-F5344CB8AC3E}">
        <p14:creationId xmlns:p14="http://schemas.microsoft.com/office/powerpoint/2010/main" val="340390474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1084</Words>
  <Application>Microsoft Office PowerPoint</Application>
  <PresentationFormat>Widescreen</PresentationFormat>
  <Paragraphs>202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Raleway Black</vt:lpstr>
      <vt:lpstr>Arial</vt:lpstr>
      <vt:lpstr>Cambria</vt:lpstr>
      <vt:lpstr>Calibri</vt:lpstr>
      <vt:lpstr>Montserrat</vt:lpstr>
      <vt:lpstr>Aptos</vt:lpstr>
      <vt:lpstr>Times New Roman</vt:lpstr>
      <vt:lpstr>Arial Black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created xsi:type="dcterms:W3CDTF">2023-10-03T06:31:12Z</dcterms:created>
  <dcterms:modified xsi:type="dcterms:W3CDTF">2025-12-31T15:54:07Z</dcterms:modified>
</cp:coreProperties>
</file>